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19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93" autoAdjust="0"/>
    <p:restoredTop sz="94600"/>
  </p:normalViewPr>
  <p:slideViewPr>
    <p:cSldViewPr>
      <p:cViewPr>
        <p:scale>
          <a:sx n="87" d="100"/>
          <a:sy n="87" d="100"/>
        </p:scale>
        <p:origin x="-78" y="4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dirty="0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15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81ED50E-147E-4B9D-974C-3DDE9DBF5D0B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15746191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4" Type="http://schemas.openxmlformats.org/officeDocument/2006/relationships/image" Target="../media/image2.jpe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2701925" y="2130425"/>
            <a:ext cx="4800600" cy="1470025"/>
          </a:xfrm>
        </p:spPr>
        <p:txBody>
          <a:bodyPr/>
          <a:lstStyle>
            <a:lvl1pPr>
              <a:buClr>
                <a:srgbClr val="FFFFFF"/>
              </a:buCl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701925" y="3886200"/>
            <a:ext cx="41148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0964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0965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0966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3566BC3-ECD2-4B7F-8379-5A3156673B55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BD952D-00B5-4429-B7AB-57AC78386B66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39025" y="274638"/>
            <a:ext cx="158115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93988" y="274638"/>
            <a:ext cx="4592637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2810F1-14A6-49FE-93B4-1975852073CB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455613" y="2130425"/>
            <a:ext cx="7313612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8132" name="Rectangle 4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55613" y="3886200"/>
            <a:ext cx="7313612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8133" name="Rectangle 5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8134" name="Rectangle 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8135" name="Rectangle 7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8E48469-BC47-4AC7-980F-D898707B18B0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7F987B-5450-4183-AE0B-46F9A9795115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79968C-650A-451F-83E7-81C721D490D5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5613" y="1600200"/>
            <a:ext cx="403701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70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0EE803-61F8-4261-851C-49BCF6624989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BBB945-5113-4CED-BABB-A15B4BB403A3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F83E3A-D3EF-4A96-86D4-78C0495A9753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B47FB8-A5C5-48B4-8811-F9D4F4892C9B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811704-A885-42A6-907C-DA528D9B5074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0F4422-115C-4C6B-8095-83B6E0675D00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ABD5D6-C13E-4D3F-955D-DE619106B4CA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800146-E56C-41F3-81B2-98AB419ADDD8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6225" y="274638"/>
            <a:ext cx="2055813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5613" y="274638"/>
            <a:ext cx="6018212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5A7B82-5542-4C75-90B5-5FD6A1693830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D569A2-0001-423D-9A63-BF59CF26A0F8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93988" y="1600200"/>
            <a:ext cx="3086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32488" y="1600200"/>
            <a:ext cx="30876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8D44A0-835E-44F8-992B-C44EBF8780FE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DFC10D-8957-4989-9B0C-7A9763C17D70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58A945-4530-4184-AF42-B1410BF3B52D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57642F-F768-42FD-B43B-79B4DFF50017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EE4215-B53E-487C-8EB5-F8A312208D6E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D11A80-04E4-46A2-B872-99D3FE24AAB4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ags" Target="../tags/tag5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B025FEB-A1A6-4195-B414-0080004D8301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ransition/>
  <p:txStyles>
    <p:titleStyle>
      <a:lvl1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455613" y="274638"/>
            <a:ext cx="82264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7108" name="Rectangle 4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455613" y="1600200"/>
            <a:ext cx="82264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710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dirty="0"/>
          </a:p>
        </p:txBody>
      </p:sp>
      <p:sp>
        <p:nvSpPr>
          <p:cNvPr id="471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dirty="0"/>
          </a:p>
        </p:txBody>
      </p:sp>
      <p:sp>
        <p:nvSpPr>
          <p:cNvPr id="471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2A142D0-69B4-4F20-B240-655307C6EAA8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Nervous System</a:t>
            </a:r>
            <a:endParaRPr lang="en-US" dirty="0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The Brain</a:t>
            </a:r>
          </a:p>
          <a:p>
            <a:r>
              <a:rPr lang="en-US" dirty="0" smtClean="0"/>
              <a:t>Chapter 7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Specialized areas of cerebrum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8400" y="1600200"/>
            <a:ext cx="6581775" cy="4525963"/>
          </a:xfrm>
        </p:spPr>
        <p:txBody>
          <a:bodyPr/>
          <a:lstStyle/>
          <a:p>
            <a:r>
              <a:rPr lang="en-US" dirty="0" smtClean="0"/>
              <a:t>Primary motor area- allows movement of skeletal muscles</a:t>
            </a:r>
          </a:p>
          <a:p>
            <a:r>
              <a:rPr lang="en-US" dirty="0" err="1" smtClean="0"/>
              <a:t>Broca’s</a:t>
            </a:r>
            <a:r>
              <a:rPr lang="en-US" dirty="0" smtClean="0"/>
              <a:t> area- involved in ability to speak</a:t>
            </a:r>
          </a:p>
          <a:p>
            <a:pPr lvl="1"/>
            <a:r>
              <a:rPr lang="en-US" sz="2000" dirty="0" smtClean="0"/>
              <a:t>Found in 1 hemisphere (usually left)</a:t>
            </a:r>
          </a:p>
          <a:p>
            <a:r>
              <a:rPr lang="en-US" dirty="0"/>
              <a:t>s</a:t>
            </a:r>
            <a:r>
              <a:rPr lang="en-US" dirty="0" smtClean="0"/>
              <a:t>peech area- located at junction of </a:t>
            </a:r>
            <a:r>
              <a:rPr lang="en-US" dirty="0" smtClean="0"/>
              <a:t>   parietal</a:t>
            </a:r>
            <a:r>
              <a:rPr lang="en-US" dirty="0" smtClean="0"/>
              <a:t>, temporal, and occipital lobes</a:t>
            </a:r>
          </a:p>
          <a:p>
            <a:pPr lvl="1"/>
            <a:r>
              <a:rPr lang="en-US" sz="2000" dirty="0" smtClean="0"/>
              <a:t>Allows one to sound out words</a:t>
            </a:r>
          </a:p>
          <a:p>
            <a:pPr lvl="1"/>
            <a:r>
              <a:rPr lang="en-US" sz="2000" dirty="0" smtClean="0"/>
              <a:t>Is usually in only one hemisphere</a:t>
            </a:r>
          </a:p>
          <a:p>
            <a:r>
              <a:rPr lang="en-US" dirty="0" smtClean="0"/>
              <a:t>Cerebral cortex- the outermost gray </a:t>
            </a:r>
            <a:r>
              <a:rPr lang="en-US" dirty="0" smtClean="0"/>
              <a:t>    matter</a:t>
            </a:r>
            <a:endParaRPr lang="en-US" dirty="0" smtClean="0"/>
          </a:p>
          <a:p>
            <a:pPr lvl="1"/>
            <a:r>
              <a:rPr lang="en-US" sz="2000" dirty="0" smtClean="0"/>
              <a:t>Contains cell bodies of neurons </a:t>
            </a:r>
            <a:r>
              <a:rPr lang="en-US" sz="2000" dirty="0" smtClean="0"/>
              <a:t>    involved </a:t>
            </a:r>
            <a:r>
              <a:rPr lang="en-US" sz="2000" dirty="0" smtClean="0"/>
              <a:t>in cerebral hemisphere </a:t>
            </a:r>
            <a:r>
              <a:rPr lang="en-US" sz="2000" dirty="0" smtClean="0"/>
              <a:t> functions</a:t>
            </a:r>
            <a:endParaRPr lang="en-US" sz="2000" dirty="0"/>
          </a:p>
        </p:txBody>
      </p:sp>
    </p:spTree>
    <p:extLst>
      <p:ext uri="{BB962C8B-B14F-4D97-AF65-F5344CB8AC3E}">
        <p14:creationId xmlns="" xmlns:p14="http://schemas.microsoft.com/office/powerpoint/2010/main" val="35310230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Specialized areas, cont.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Cerebral white matter- deeper tissue composed of fiber tracts carrying </a:t>
            </a:r>
            <a:r>
              <a:rPr lang="en-US" dirty="0" smtClean="0"/>
              <a:t>   impulses </a:t>
            </a:r>
            <a:r>
              <a:rPr lang="en-US" dirty="0" smtClean="0"/>
              <a:t>to or from the cortex</a:t>
            </a:r>
          </a:p>
          <a:p>
            <a:r>
              <a:rPr lang="en-US" dirty="0" smtClean="0"/>
              <a:t>Corpus callosum- large fiber tract that connects the cerebral hemispheres</a:t>
            </a:r>
          </a:p>
          <a:p>
            <a:r>
              <a:rPr lang="en-US" dirty="0" smtClean="0"/>
              <a:t>Basal nuclei- “islands” of gray matter buried deep within the white matter of cerebrum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9658711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Diencephalon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67000" y="1371600"/>
            <a:ext cx="6326187" cy="5105400"/>
          </a:xfrm>
        </p:spPr>
        <p:txBody>
          <a:bodyPr/>
          <a:lstStyle/>
          <a:p>
            <a:r>
              <a:rPr lang="en-US" dirty="0" smtClean="0"/>
              <a:t>Thalamus- gray matter; many nuclei; </a:t>
            </a:r>
            <a:r>
              <a:rPr lang="en-US" dirty="0" smtClean="0"/>
              <a:t>  relay </a:t>
            </a:r>
            <a:r>
              <a:rPr lang="en-US" dirty="0" smtClean="0"/>
              <a:t>station for incoming impulses; </a:t>
            </a:r>
            <a:r>
              <a:rPr lang="en-US" dirty="0" smtClean="0"/>
              <a:t>  touch</a:t>
            </a:r>
            <a:r>
              <a:rPr lang="en-US" dirty="0" smtClean="0"/>
              <a:t>; temperature; pleasure; </a:t>
            </a:r>
            <a:r>
              <a:rPr lang="en-US" dirty="0" smtClean="0"/>
              <a:t>   displeasure</a:t>
            </a:r>
            <a:endParaRPr lang="en-US" dirty="0" smtClean="0"/>
          </a:p>
          <a:p>
            <a:r>
              <a:rPr lang="en-US" dirty="0" smtClean="0"/>
              <a:t>Hypothalamus- regulation of body temperature, water balance, and metabolism</a:t>
            </a:r>
          </a:p>
          <a:p>
            <a:pPr lvl="1"/>
            <a:r>
              <a:rPr lang="en-US" sz="2000" dirty="0" smtClean="0"/>
              <a:t>Part of limbic system; center for many drives and emotions such as rage, anger, appetite, thirst, pain and pleasure</a:t>
            </a:r>
          </a:p>
          <a:p>
            <a:pPr lvl="1"/>
            <a:r>
              <a:rPr lang="en-US" sz="2000" dirty="0" smtClean="0"/>
              <a:t>Regulates the pituitary gland</a:t>
            </a:r>
          </a:p>
          <a:p>
            <a:pPr lvl="1"/>
            <a:r>
              <a:rPr lang="en-US" sz="2000" dirty="0" smtClean="0"/>
              <a:t>Mammillary bodies- reflex centers involved </a:t>
            </a:r>
            <a:r>
              <a:rPr lang="en-US" sz="2000" dirty="0" smtClean="0"/>
              <a:t>     in </a:t>
            </a:r>
            <a:r>
              <a:rPr lang="en-US" sz="2000" dirty="0" smtClean="0"/>
              <a:t>olfaction (smell) </a:t>
            </a:r>
            <a:endParaRPr lang="en-US" sz="2000" dirty="0"/>
          </a:p>
        </p:txBody>
      </p:sp>
    </p:spTree>
    <p:extLst>
      <p:ext uri="{BB962C8B-B14F-4D97-AF65-F5344CB8AC3E}">
        <p14:creationId xmlns="" xmlns:p14="http://schemas.microsoft.com/office/powerpoint/2010/main" val="4218264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Diencephalon, cont.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Epithalamus</a:t>
            </a:r>
            <a:endParaRPr lang="en-US" dirty="0" smtClean="0"/>
          </a:p>
          <a:p>
            <a:pPr lvl="1"/>
            <a:r>
              <a:rPr lang="en-US" dirty="0" smtClean="0"/>
              <a:t>Pineal body- endocrine gland that </a:t>
            </a:r>
            <a:r>
              <a:rPr lang="en-US" dirty="0" smtClean="0"/>
              <a:t>   may </a:t>
            </a:r>
            <a:r>
              <a:rPr lang="en-US" dirty="0" smtClean="0"/>
              <a:t>influence onset of puberty</a:t>
            </a:r>
          </a:p>
          <a:p>
            <a:pPr lvl="1"/>
            <a:r>
              <a:rPr lang="en-US" dirty="0" smtClean="0"/>
              <a:t>Choroid plexus- forms cerebrospinal fluid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2094607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Hindbrain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62200" y="1600200"/>
            <a:ext cx="6657975" cy="4525963"/>
          </a:xfrm>
        </p:spPr>
        <p:txBody>
          <a:bodyPr/>
          <a:lstStyle/>
          <a:p>
            <a:r>
              <a:rPr lang="en-US" dirty="0" smtClean="0"/>
              <a:t>Midbrain- smallest region of hindbrain</a:t>
            </a:r>
          </a:p>
          <a:p>
            <a:pPr lvl="1"/>
            <a:r>
              <a:rPr lang="en-US" dirty="0" smtClean="0"/>
              <a:t>Controls eye movements, pupil dilation</a:t>
            </a:r>
          </a:p>
          <a:p>
            <a:r>
              <a:rPr lang="en-US" dirty="0" smtClean="0"/>
              <a:t>Pons- all white matter; where cerebellum attaches; major connection between cerebellum and brain stem; involved in control of breathing</a:t>
            </a:r>
          </a:p>
          <a:p>
            <a:r>
              <a:rPr lang="en-US" dirty="0" smtClean="0"/>
              <a:t>Medulla oblongata- merges into spinal cord with no </a:t>
            </a:r>
            <a:r>
              <a:rPr lang="en-US" dirty="0" smtClean="0"/>
              <a:t>obvious </a:t>
            </a:r>
            <a:r>
              <a:rPr lang="en-US" dirty="0" smtClean="0"/>
              <a:t>change in structure</a:t>
            </a:r>
          </a:p>
          <a:p>
            <a:pPr lvl="1"/>
            <a:r>
              <a:rPr lang="en-US" dirty="0" smtClean="0"/>
              <a:t>Controls </a:t>
            </a:r>
            <a:r>
              <a:rPr lang="en-US" dirty="0" smtClean="0"/>
              <a:t>heart rate</a:t>
            </a:r>
            <a:r>
              <a:rPr lang="en-US" dirty="0" smtClean="0"/>
              <a:t>; blood pressure; breathing; swallowing; vomiting; coughing; sneezing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4248819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Hindbrain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Reticular formation- gray matter </a:t>
            </a:r>
            <a:r>
              <a:rPr lang="en-US" dirty="0" smtClean="0"/>
              <a:t>    involved </a:t>
            </a:r>
            <a:r>
              <a:rPr lang="en-US" dirty="0" smtClean="0"/>
              <a:t>in motor control of visceral </a:t>
            </a:r>
            <a:r>
              <a:rPr lang="en-US" dirty="0" smtClean="0"/>
              <a:t> organs</a:t>
            </a:r>
            <a:endParaRPr lang="en-US" dirty="0" smtClean="0"/>
          </a:p>
          <a:p>
            <a:pPr lvl="1"/>
            <a:r>
              <a:rPr lang="en-US" dirty="0" smtClean="0"/>
              <a:t>Reticular activating system (RAS)- consciousness and awake/sleep </a:t>
            </a:r>
            <a:r>
              <a:rPr lang="en-US" dirty="0" smtClean="0"/>
              <a:t>  cycles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26071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Cerebellum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largest part of brain</a:t>
            </a:r>
          </a:p>
          <a:p>
            <a:r>
              <a:rPr lang="en-US" dirty="0" smtClean="0"/>
              <a:t>Coordinates muscle activity; controls balance; motion; muscle tone</a:t>
            </a:r>
          </a:p>
          <a:p>
            <a:r>
              <a:rPr lang="en-US" dirty="0" smtClean="0"/>
              <a:t>Damage to cerebellum results in </a:t>
            </a:r>
            <a:r>
              <a:rPr lang="en-US" dirty="0" smtClean="0"/>
              <a:t>   muscular </a:t>
            </a:r>
            <a:r>
              <a:rPr lang="en-US" dirty="0" smtClean="0"/>
              <a:t>movements that are jerky, uncontrolled and unpredictable; </a:t>
            </a:r>
            <a:r>
              <a:rPr lang="en-US" dirty="0" smtClean="0"/>
              <a:t>     muscles </a:t>
            </a:r>
            <a:r>
              <a:rPr lang="en-US" dirty="0" smtClean="0"/>
              <a:t>are weak and lack tone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89326378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Central nervous system</a:t>
            </a:r>
            <a:endParaRPr lang="en-US" dirty="0"/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Brain: consciousness, memory, perception, and ability to evaluate situations and feel emotions</a:t>
            </a:r>
          </a:p>
          <a:p>
            <a:r>
              <a:rPr lang="en-US" dirty="0" smtClean="0"/>
              <a:t>Brain and spinal cord: act as control </a:t>
            </a:r>
            <a:r>
              <a:rPr lang="en-US" dirty="0" smtClean="0"/>
              <a:t> center </a:t>
            </a:r>
            <a:r>
              <a:rPr lang="en-US" dirty="0" smtClean="0"/>
              <a:t>for all activities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Anatomy of the brain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Weighs a little over 3 lbs</a:t>
            </a:r>
          </a:p>
          <a:p>
            <a:r>
              <a:rPr lang="en-US" dirty="0" smtClean="0"/>
              <a:t>Scientific name: encephalon</a:t>
            </a:r>
          </a:p>
          <a:p>
            <a:r>
              <a:rPr lang="en-US" dirty="0" smtClean="0"/>
              <a:t>Has ~ 100 billion cells </a:t>
            </a:r>
            <a:r>
              <a:rPr lang="en-US" dirty="0" smtClean="0"/>
              <a:t>    (</a:t>
            </a:r>
            <a:r>
              <a:rPr lang="en-US" dirty="0" smtClean="0"/>
              <a:t>100,000,000,000)</a:t>
            </a:r>
          </a:p>
          <a:p>
            <a:r>
              <a:rPr lang="en-US" dirty="0" smtClean="0"/>
              <a:t>Occupies cranial cavity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Major regions of the brain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Cerebrum </a:t>
            </a:r>
            <a:r>
              <a:rPr lang="en-US" dirty="0" smtClean="0"/>
              <a:t>(paired cerebral hemispheres)</a:t>
            </a:r>
            <a:endParaRPr lang="en-US" dirty="0" smtClean="0"/>
          </a:p>
          <a:p>
            <a:r>
              <a:rPr lang="en-US" dirty="0" smtClean="0"/>
              <a:t>Diencephalon (interbrain)</a:t>
            </a:r>
          </a:p>
          <a:p>
            <a:r>
              <a:rPr lang="en-US" dirty="0" smtClean="0"/>
              <a:t>Hindbrain (brain stem)</a:t>
            </a:r>
          </a:p>
          <a:p>
            <a:r>
              <a:rPr lang="en-US" dirty="0" smtClean="0"/>
              <a:t>Cerebellum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Cerebrum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Largest part of brain/ occupies most of cranial cavity</a:t>
            </a:r>
          </a:p>
          <a:p>
            <a:r>
              <a:rPr lang="en-US" dirty="0" smtClean="0"/>
              <a:t>2/3 of brain weight</a:t>
            </a:r>
          </a:p>
          <a:p>
            <a:r>
              <a:rPr lang="en-US" dirty="0" smtClean="0"/>
              <a:t>Divided into right and left hemispheres </a:t>
            </a:r>
            <a:r>
              <a:rPr lang="en-US" dirty="0" smtClean="0"/>
              <a:t>    by </a:t>
            </a:r>
            <a:r>
              <a:rPr lang="en-US" dirty="0" smtClean="0"/>
              <a:t>the longitudinal </a:t>
            </a:r>
            <a:r>
              <a:rPr lang="en-US" dirty="0" err="1" smtClean="0"/>
              <a:t>fissue</a:t>
            </a:r>
            <a:endParaRPr lang="en-US" dirty="0" smtClean="0"/>
          </a:p>
          <a:p>
            <a:r>
              <a:rPr lang="en-US" dirty="0" err="1" smtClean="0"/>
              <a:t>Gyri</a:t>
            </a:r>
            <a:r>
              <a:rPr lang="en-US" dirty="0" smtClean="0"/>
              <a:t>- folds (ridges) of the brain</a:t>
            </a:r>
          </a:p>
          <a:p>
            <a:r>
              <a:rPr lang="en-US" dirty="0" err="1" smtClean="0"/>
              <a:t>Sulci</a:t>
            </a:r>
            <a:r>
              <a:rPr lang="en-US" dirty="0" smtClean="0"/>
              <a:t>- grooves of the brain</a:t>
            </a:r>
          </a:p>
          <a:p>
            <a:r>
              <a:rPr lang="en-US" dirty="0" smtClean="0"/>
              <a:t>The cerebrum is divided into 4 lobes named for the cranial bones that lie </a:t>
            </a:r>
            <a:r>
              <a:rPr lang="en-US" dirty="0" smtClean="0"/>
              <a:t>     over </a:t>
            </a:r>
            <a:r>
              <a:rPr lang="en-US" dirty="0" smtClean="0"/>
              <a:t>them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Frontal lobe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Conscious thought; motor movement; motivation; language comprehension; aggression; mood; olfactory (smell) reception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Parietal lobe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Taste; texture; size; touch; pain</a:t>
            </a:r>
          </a:p>
          <a:p>
            <a:r>
              <a:rPr lang="en-US" dirty="0" smtClean="0"/>
              <a:t>Somatic sensory area- body regions </a:t>
            </a:r>
            <a:r>
              <a:rPr lang="en-US" dirty="0" smtClean="0"/>
              <a:t>    with </a:t>
            </a:r>
            <a:r>
              <a:rPr lang="en-US" dirty="0" smtClean="0"/>
              <a:t>the most sensory receptors send impulses to neurons in sensory cortex</a:t>
            </a:r>
          </a:p>
          <a:p>
            <a:r>
              <a:rPr lang="en-US" dirty="0" smtClean="0"/>
              <a:t>Sensory pathways are crossed</a:t>
            </a:r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Temporal lobe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Hearing recorded, interpreted; smell; memory; abstract </a:t>
            </a:r>
            <a:r>
              <a:rPr lang="en-US" dirty="0" smtClean="0"/>
              <a:t>thought</a:t>
            </a:r>
            <a:r>
              <a:rPr lang="en-US" dirty="0" smtClean="0"/>
              <a:t>; </a:t>
            </a:r>
            <a:r>
              <a:rPr lang="en-US" dirty="0" smtClean="0"/>
              <a:t>judgment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7841614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Occipital lobe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Visual center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0919771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_Titl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_Text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itl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ext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2_Titl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2_Text"/>
</p:tagLst>
</file>

<file path=ppt/theme/theme1.xml><?xml version="1.0" encoding="utf-8"?>
<a:theme xmlns:a="http://schemas.openxmlformats.org/drawingml/2006/main" name="med_0067_slide">
  <a:themeElements>
    <a:clrScheme name="Default Design 2">
      <a:dk1>
        <a:srgbClr val="000000"/>
      </a:dk1>
      <a:lt1>
        <a:srgbClr val="FFCC66"/>
      </a:lt1>
      <a:dk2>
        <a:srgbClr val="000000"/>
      </a:dk2>
      <a:lt2>
        <a:srgbClr val="CCCCCC"/>
      </a:lt2>
      <a:accent1>
        <a:srgbClr val="807113"/>
      </a:accent1>
      <a:accent2>
        <a:srgbClr val="994B08"/>
      </a:accent2>
      <a:accent3>
        <a:srgbClr val="FFE2B8"/>
      </a:accent3>
      <a:accent4>
        <a:srgbClr val="000000"/>
      </a:accent4>
      <a:accent5>
        <a:srgbClr val="C0BBAA"/>
      </a:accent5>
      <a:accent6>
        <a:srgbClr val="8A4306"/>
      </a:accent6>
      <a:hlink>
        <a:srgbClr val="734C00"/>
      </a:hlink>
      <a:folHlink>
        <a:srgbClr val="873529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CC66"/>
        </a:lt1>
        <a:dk2>
          <a:srgbClr val="000000"/>
        </a:dk2>
        <a:lt2>
          <a:srgbClr val="CCCCCC"/>
        </a:lt2>
        <a:accent1>
          <a:srgbClr val="A16B00"/>
        </a:accent1>
        <a:accent2>
          <a:srgbClr val="8C5E00"/>
        </a:accent2>
        <a:accent3>
          <a:srgbClr val="FFE2B8"/>
        </a:accent3>
        <a:accent4>
          <a:srgbClr val="000000"/>
        </a:accent4>
        <a:accent5>
          <a:srgbClr val="CDBAAA"/>
        </a:accent5>
        <a:accent6>
          <a:srgbClr val="7E5400"/>
        </a:accent6>
        <a:hlink>
          <a:srgbClr val="7A5200"/>
        </a:hlink>
        <a:folHlink>
          <a:srgbClr val="6E4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CC66"/>
        </a:lt1>
        <a:dk2>
          <a:srgbClr val="000000"/>
        </a:dk2>
        <a:lt2>
          <a:srgbClr val="CCCCCC"/>
        </a:lt2>
        <a:accent1>
          <a:srgbClr val="807113"/>
        </a:accent1>
        <a:accent2>
          <a:srgbClr val="994B08"/>
        </a:accent2>
        <a:accent3>
          <a:srgbClr val="FFE2B8"/>
        </a:accent3>
        <a:accent4>
          <a:srgbClr val="000000"/>
        </a:accent4>
        <a:accent5>
          <a:srgbClr val="C0BBAA"/>
        </a:accent5>
        <a:accent6>
          <a:srgbClr val="8A4306"/>
        </a:accent6>
        <a:hlink>
          <a:srgbClr val="734C00"/>
        </a:hlink>
        <a:folHlink>
          <a:srgbClr val="87352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CC66"/>
        </a:lt1>
        <a:dk2>
          <a:srgbClr val="000000"/>
        </a:dk2>
        <a:lt2>
          <a:srgbClr val="CCCCCC"/>
        </a:lt2>
        <a:accent1>
          <a:srgbClr val="336580"/>
        </a:accent1>
        <a:accent2>
          <a:srgbClr val="7A5200"/>
        </a:accent2>
        <a:accent3>
          <a:srgbClr val="FFE2B8"/>
        </a:accent3>
        <a:accent4>
          <a:srgbClr val="000000"/>
        </a:accent4>
        <a:accent5>
          <a:srgbClr val="ADB8C0"/>
        </a:accent5>
        <a:accent6>
          <a:srgbClr val="6E4900"/>
        </a:accent6>
        <a:hlink>
          <a:srgbClr val="503F73"/>
        </a:hlink>
        <a:folHlink>
          <a:srgbClr val="1D523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CC66"/>
        </a:lt1>
        <a:dk2>
          <a:srgbClr val="000000"/>
        </a:dk2>
        <a:lt2>
          <a:srgbClr val="CCCCCC"/>
        </a:lt2>
        <a:accent1>
          <a:srgbClr val="547A31"/>
        </a:accent1>
        <a:accent2>
          <a:srgbClr val="445187"/>
        </a:accent2>
        <a:accent3>
          <a:srgbClr val="FFE2B8"/>
        </a:accent3>
        <a:accent4>
          <a:srgbClr val="000000"/>
        </a:accent4>
        <a:accent5>
          <a:srgbClr val="B3BEAD"/>
        </a:accent5>
        <a:accent6>
          <a:srgbClr val="3D497A"/>
        </a:accent6>
        <a:hlink>
          <a:srgbClr val="80334A"/>
        </a:hlink>
        <a:folHlink>
          <a:srgbClr val="6141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A16B00"/>
        </a:accent1>
        <a:accent2>
          <a:srgbClr val="8C5E00"/>
        </a:accent2>
        <a:accent3>
          <a:srgbClr val="FFFFFF"/>
        </a:accent3>
        <a:accent4>
          <a:srgbClr val="000000"/>
        </a:accent4>
        <a:accent5>
          <a:srgbClr val="CDBAAA"/>
        </a:accent5>
        <a:accent6>
          <a:srgbClr val="7E5400"/>
        </a:accent6>
        <a:hlink>
          <a:srgbClr val="7A5200"/>
        </a:hlink>
        <a:folHlink>
          <a:srgbClr val="6E4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807113"/>
        </a:accent1>
        <a:accent2>
          <a:srgbClr val="994B08"/>
        </a:accent2>
        <a:accent3>
          <a:srgbClr val="FFFFFF"/>
        </a:accent3>
        <a:accent4>
          <a:srgbClr val="000000"/>
        </a:accent4>
        <a:accent5>
          <a:srgbClr val="C0BBAA"/>
        </a:accent5>
        <a:accent6>
          <a:srgbClr val="8A4306"/>
        </a:accent6>
        <a:hlink>
          <a:srgbClr val="734C00"/>
        </a:hlink>
        <a:folHlink>
          <a:srgbClr val="87352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8F8F8"/>
        </a:lt1>
        <a:dk2>
          <a:srgbClr val="000000"/>
        </a:dk2>
        <a:lt2>
          <a:srgbClr val="CCCCCC"/>
        </a:lt2>
        <a:accent1>
          <a:srgbClr val="336580"/>
        </a:accent1>
        <a:accent2>
          <a:srgbClr val="7A5200"/>
        </a:accent2>
        <a:accent3>
          <a:srgbClr val="FBFBFB"/>
        </a:accent3>
        <a:accent4>
          <a:srgbClr val="000000"/>
        </a:accent4>
        <a:accent5>
          <a:srgbClr val="ADB8C0"/>
        </a:accent5>
        <a:accent6>
          <a:srgbClr val="6E4900"/>
        </a:accent6>
        <a:hlink>
          <a:srgbClr val="503F73"/>
        </a:hlink>
        <a:folHlink>
          <a:srgbClr val="1D523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547A31"/>
        </a:accent1>
        <a:accent2>
          <a:srgbClr val="445187"/>
        </a:accent2>
        <a:accent3>
          <a:srgbClr val="FFFFFF"/>
        </a:accent3>
        <a:accent4>
          <a:srgbClr val="000000"/>
        </a:accent4>
        <a:accent5>
          <a:srgbClr val="B3BEAD"/>
        </a:accent5>
        <a:accent6>
          <a:srgbClr val="3D497A"/>
        </a:accent6>
        <a:hlink>
          <a:srgbClr val="80334A"/>
        </a:hlink>
        <a:folHlink>
          <a:srgbClr val="6141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1_Default Design 2">
      <a:dk1>
        <a:srgbClr val="000000"/>
      </a:dk1>
      <a:lt1>
        <a:srgbClr val="FFCC66"/>
      </a:lt1>
      <a:dk2>
        <a:srgbClr val="000000"/>
      </a:dk2>
      <a:lt2>
        <a:srgbClr val="CCCCCC"/>
      </a:lt2>
      <a:accent1>
        <a:srgbClr val="807113"/>
      </a:accent1>
      <a:accent2>
        <a:srgbClr val="994B08"/>
      </a:accent2>
      <a:accent3>
        <a:srgbClr val="FFE2B8"/>
      </a:accent3>
      <a:accent4>
        <a:srgbClr val="000000"/>
      </a:accent4>
      <a:accent5>
        <a:srgbClr val="C0BBAA"/>
      </a:accent5>
      <a:accent6>
        <a:srgbClr val="8A4306"/>
      </a:accent6>
      <a:hlink>
        <a:srgbClr val="734C00"/>
      </a:hlink>
      <a:folHlink>
        <a:srgbClr val="873529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CC66"/>
        </a:lt1>
        <a:dk2>
          <a:srgbClr val="000000"/>
        </a:dk2>
        <a:lt2>
          <a:srgbClr val="CCCCCC"/>
        </a:lt2>
        <a:accent1>
          <a:srgbClr val="A16B00"/>
        </a:accent1>
        <a:accent2>
          <a:srgbClr val="8C5E00"/>
        </a:accent2>
        <a:accent3>
          <a:srgbClr val="FFE2B8"/>
        </a:accent3>
        <a:accent4>
          <a:srgbClr val="000000"/>
        </a:accent4>
        <a:accent5>
          <a:srgbClr val="CDBAAA"/>
        </a:accent5>
        <a:accent6>
          <a:srgbClr val="7E5400"/>
        </a:accent6>
        <a:hlink>
          <a:srgbClr val="7A5200"/>
        </a:hlink>
        <a:folHlink>
          <a:srgbClr val="6E4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CC66"/>
        </a:lt1>
        <a:dk2>
          <a:srgbClr val="000000"/>
        </a:dk2>
        <a:lt2>
          <a:srgbClr val="CCCCCC"/>
        </a:lt2>
        <a:accent1>
          <a:srgbClr val="807113"/>
        </a:accent1>
        <a:accent2>
          <a:srgbClr val="994B08"/>
        </a:accent2>
        <a:accent3>
          <a:srgbClr val="FFE2B8"/>
        </a:accent3>
        <a:accent4>
          <a:srgbClr val="000000"/>
        </a:accent4>
        <a:accent5>
          <a:srgbClr val="C0BBAA"/>
        </a:accent5>
        <a:accent6>
          <a:srgbClr val="8A4306"/>
        </a:accent6>
        <a:hlink>
          <a:srgbClr val="734C00"/>
        </a:hlink>
        <a:folHlink>
          <a:srgbClr val="87352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CC66"/>
        </a:lt1>
        <a:dk2>
          <a:srgbClr val="000000"/>
        </a:dk2>
        <a:lt2>
          <a:srgbClr val="CCCCCC"/>
        </a:lt2>
        <a:accent1>
          <a:srgbClr val="336580"/>
        </a:accent1>
        <a:accent2>
          <a:srgbClr val="7A5200"/>
        </a:accent2>
        <a:accent3>
          <a:srgbClr val="FFE2B8"/>
        </a:accent3>
        <a:accent4>
          <a:srgbClr val="000000"/>
        </a:accent4>
        <a:accent5>
          <a:srgbClr val="ADB8C0"/>
        </a:accent5>
        <a:accent6>
          <a:srgbClr val="6E4900"/>
        </a:accent6>
        <a:hlink>
          <a:srgbClr val="503F73"/>
        </a:hlink>
        <a:folHlink>
          <a:srgbClr val="1D523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FFCC66"/>
        </a:lt1>
        <a:dk2>
          <a:srgbClr val="000000"/>
        </a:dk2>
        <a:lt2>
          <a:srgbClr val="CCCCCC"/>
        </a:lt2>
        <a:accent1>
          <a:srgbClr val="547A31"/>
        </a:accent1>
        <a:accent2>
          <a:srgbClr val="445187"/>
        </a:accent2>
        <a:accent3>
          <a:srgbClr val="FFE2B8"/>
        </a:accent3>
        <a:accent4>
          <a:srgbClr val="000000"/>
        </a:accent4>
        <a:accent5>
          <a:srgbClr val="B3BEAD"/>
        </a:accent5>
        <a:accent6>
          <a:srgbClr val="3D497A"/>
        </a:accent6>
        <a:hlink>
          <a:srgbClr val="80334A"/>
        </a:hlink>
        <a:folHlink>
          <a:srgbClr val="6141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A16B00"/>
        </a:accent1>
        <a:accent2>
          <a:srgbClr val="8C5E00"/>
        </a:accent2>
        <a:accent3>
          <a:srgbClr val="FFFFFF"/>
        </a:accent3>
        <a:accent4>
          <a:srgbClr val="000000"/>
        </a:accent4>
        <a:accent5>
          <a:srgbClr val="CDBAAA"/>
        </a:accent5>
        <a:accent6>
          <a:srgbClr val="7E5400"/>
        </a:accent6>
        <a:hlink>
          <a:srgbClr val="7A5200"/>
        </a:hlink>
        <a:folHlink>
          <a:srgbClr val="6E4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807113"/>
        </a:accent1>
        <a:accent2>
          <a:srgbClr val="994B08"/>
        </a:accent2>
        <a:accent3>
          <a:srgbClr val="FFFFFF"/>
        </a:accent3>
        <a:accent4>
          <a:srgbClr val="000000"/>
        </a:accent4>
        <a:accent5>
          <a:srgbClr val="C0BBAA"/>
        </a:accent5>
        <a:accent6>
          <a:srgbClr val="8A4306"/>
        </a:accent6>
        <a:hlink>
          <a:srgbClr val="734C00"/>
        </a:hlink>
        <a:folHlink>
          <a:srgbClr val="87352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8F8F8"/>
        </a:lt1>
        <a:dk2>
          <a:srgbClr val="000000"/>
        </a:dk2>
        <a:lt2>
          <a:srgbClr val="CCCCCC"/>
        </a:lt2>
        <a:accent1>
          <a:srgbClr val="336580"/>
        </a:accent1>
        <a:accent2>
          <a:srgbClr val="7A5200"/>
        </a:accent2>
        <a:accent3>
          <a:srgbClr val="FBFBFB"/>
        </a:accent3>
        <a:accent4>
          <a:srgbClr val="000000"/>
        </a:accent4>
        <a:accent5>
          <a:srgbClr val="ADB8C0"/>
        </a:accent5>
        <a:accent6>
          <a:srgbClr val="6E4900"/>
        </a:accent6>
        <a:hlink>
          <a:srgbClr val="503F73"/>
        </a:hlink>
        <a:folHlink>
          <a:srgbClr val="1D523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547A31"/>
        </a:accent1>
        <a:accent2>
          <a:srgbClr val="445187"/>
        </a:accent2>
        <a:accent3>
          <a:srgbClr val="FFFFFF"/>
        </a:accent3>
        <a:accent4>
          <a:srgbClr val="000000"/>
        </a:accent4>
        <a:accent5>
          <a:srgbClr val="B3BEAD"/>
        </a:accent5>
        <a:accent6>
          <a:srgbClr val="3D497A"/>
        </a:accent6>
        <a:hlink>
          <a:srgbClr val="80334A"/>
        </a:hlink>
        <a:folHlink>
          <a:srgbClr val="6141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med_0067_slide</Template>
  <TotalTime>534</TotalTime>
  <Words>538</Words>
  <Application>Microsoft Office PowerPoint</Application>
  <PresentationFormat>On-screen Show (4:3)</PresentationFormat>
  <Paragraphs>69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med_0067_slide</vt:lpstr>
      <vt:lpstr>1_Default Design</vt:lpstr>
      <vt:lpstr>The Nervous System</vt:lpstr>
      <vt:lpstr>Central nervous system</vt:lpstr>
      <vt:lpstr>Anatomy of the brain</vt:lpstr>
      <vt:lpstr>Major regions of the brain</vt:lpstr>
      <vt:lpstr>Cerebrum </vt:lpstr>
      <vt:lpstr>Frontal lobe</vt:lpstr>
      <vt:lpstr>Parietal lobe</vt:lpstr>
      <vt:lpstr>Temporal lobe</vt:lpstr>
      <vt:lpstr>Occipital lobe</vt:lpstr>
      <vt:lpstr>Specialized areas of cerebrum</vt:lpstr>
      <vt:lpstr>Specialized areas, cont.</vt:lpstr>
      <vt:lpstr>Diencephalon </vt:lpstr>
      <vt:lpstr>Diencephalon, cont.</vt:lpstr>
      <vt:lpstr>Hindbrain </vt:lpstr>
      <vt:lpstr>Hindbrain </vt:lpstr>
      <vt:lpstr>Cerebellum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jfarris</dc:creator>
  <cp:lastModifiedBy>jfarris</cp:lastModifiedBy>
  <cp:revision>11</cp:revision>
  <dcterms:created xsi:type="dcterms:W3CDTF">2011-03-07T17:05:49Z</dcterms:created>
  <dcterms:modified xsi:type="dcterms:W3CDTF">2011-03-22T17:37:25Z</dcterms:modified>
</cp:coreProperties>
</file>